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7" r:id="rId3"/>
    <p:sldId id="271" r:id="rId4"/>
    <p:sldId id="265" r:id="rId5"/>
    <p:sldId id="269" r:id="rId6"/>
    <p:sldId id="272" r:id="rId7"/>
    <p:sldId id="268" r:id="rId8"/>
    <p:sldId id="275" r:id="rId9"/>
    <p:sldId id="273" r:id="rId10"/>
    <p:sldId id="276" r:id="rId11"/>
    <p:sldId id="278" r:id="rId12"/>
    <p:sldId id="277" r:id="rId13"/>
    <p:sldId id="274" r:id="rId14"/>
  </p:sldIdLst>
  <p:sldSz cx="12192000" cy="6858000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28DCA61-1DDE-4C9F-B5DF-1E0056E63486}" type="datetimeFigureOut">
              <a:rPr lang="en-GB" smtClean="0"/>
              <a:t>15/01/2022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9101B03-C2DD-4B84-87C5-A63DECFE2E41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986309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DCA61-1DDE-4C9F-B5DF-1E0056E63486}" type="datetimeFigureOut">
              <a:rPr lang="en-GB" smtClean="0"/>
              <a:t>15/01/2022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01B03-C2DD-4B84-87C5-A63DECFE2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776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28DCA61-1DDE-4C9F-B5DF-1E0056E63486}" type="datetimeFigureOut">
              <a:rPr lang="en-GB" smtClean="0"/>
              <a:t>15/01/2022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9101B03-C2DD-4B84-87C5-A63DECFE2E41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8764844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DCA61-1DDE-4C9F-B5DF-1E0056E63486}" type="datetimeFigureOut">
              <a:rPr lang="en-GB" smtClean="0"/>
              <a:t>15/01/2022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01B03-C2DD-4B84-87C5-A63DECFE2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716216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DCA61-1DDE-4C9F-B5DF-1E0056E63486}" type="datetimeFigureOut">
              <a:rPr lang="en-GB" smtClean="0"/>
              <a:t>15/01/2022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01B03-C2DD-4B84-87C5-A63DECFE2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33834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DCA61-1DDE-4C9F-B5DF-1E0056E63486}" type="datetimeFigureOut">
              <a:rPr lang="en-GB" smtClean="0"/>
              <a:t>15/01/2022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01B03-C2DD-4B84-87C5-A63DECFE2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132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DCA61-1DDE-4C9F-B5DF-1E0056E63486}" type="datetimeFigureOut">
              <a:rPr lang="en-GB" smtClean="0"/>
              <a:t>15/01/2022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01B03-C2DD-4B84-87C5-A63DECFE2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279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E28DCA61-1DDE-4C9F-B5DF-1E0056E63486}" type="datetimeFigureOut">
              <a:rPr lang="en-GB" smtClean="0"/>
              <a:t>15/01/2022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C9101B03-C2DD-4B84-87C5-A63DECFE2E41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9150166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E28DCA61-1DDE-4C9F-B5DF-1E0056E63486}" type="datetimeFigureOut">
              <a:rPr lang="en-GB" smtClean="0"/>
              <a:t>15/01/2022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C9101B03-C2DD-4B84-87C5-A63DECFE2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587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DCA61-1DDE-4C9F-B5DF-1E0056E63486}" type="datetimeFigureOut">
              <a:rPr lang="en-GB" smtClean="0"/>
              <a:t>15/01/2022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01B03-C2DD-4B84-87C5-A63DECFE2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666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DCA61-1DDE-4C9F-B5DF-1E0056E63486}" type="datetimeFigureOut">
              <a:rPr lang="en-GB" smtClean="0"/>
              <a:t>15/01/2022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101B03-C2DD-4B84-87C5-A63DECFE2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044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28DCA61-1DDE-4C9F-B5DF-1E0056E63486}" type="datetimeFigureOut">
              <a:rPr lang="en-GB" smtClean="0"/>
              <a:t>15/01/2022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C9101B03-C2DD-4B84-87C5-A63DECFE2E41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57455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1734" y="3417432"/>
            <a:ext cx="9144000" cy="2387600"/>
          </a:xfrm>
        </p:spPr>
        <p:txBody>
          <a:bodyPr>
            <a:noAutofit/>
          </a:bodyPr>
          <a:lstStyle/>
          <a:p>
            <a:pPr algn="l"/>
            <a:r>
              <a:rPr lang="en-GB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anose="020E0702040304020204" pitchFamily="34" charset="0"/>
              </a:rPr>
              <a:t>Arts 4 Wellbeing</a:t>
            </a:r>
            <a:br>
              <a:rPr lang="en-GB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anose="020E0702040304020204" pitchFamily="34" charset="0"/>
              </a:rPr>
            </a:br>
            <a:r>
              <a:rPr lang="en-GB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bertus" panose="020E0702040304020204" pitchFamily="34" charset="0"/>
              </a:rPr>
              <a:t>HEALTH &amp; Safety Induction</a:t>
            </a:r>
            <a:r>
              <a:rPr lang="en-GB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/>
            </a:r>
            <a:br>
              <a:rPr lang="en-GB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</a:br>
            <a:r>
              <a:rPr lang="en-GB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/>
            </a:r>
            <a:br>
              <a:rPr lang="en-GB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</a:br>
            <a:endParaRPr lang="en-GB" sz="8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3642" y="2526313"/>
            <a:ext cx="2013929" cy="178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Raylee\Pictures\change4life_South Tyneside (Quality Standard)l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7733" y="5199670"/>
            <a:ext cx="1460332" cy="1048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3673" y="238067"/>
            <a:ext cx="2330262" cy="102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16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631767"/>
            <a:ext cx="10178322" cy="673331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dirty="0" smtClean="0">
                <a:solidFill>
                  <a:srgbClr val="00B050"/>
                </a:solidFill>
              </a:rPr>
              <a:t>Visitors </a:t>
            </a:r>
            <a:r>
              <a:rPr lang="en-GB" sz="4800" dirty="0">
                <a:solidFill>
                  <a:srgbClr val="00B050"/>
                </a:solidFill>
              </a:rPr>
              <a:t>/ MEMBERS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1874518"/>
            <a:ext cx="10178322" cy="3329249"/>
          </a:xfrm>
        </p:spPr>
        <p:txBody>
          <a:bodyPr>
            <a:normAutofit fontScale="25000" lnSpcReduction="20000"/>
          </a:bodyPr>
          <a:lstStyle/>
          <a:p>
            <a:r>
              <a:rPr lang="en-GB" sz="10400" dirty="0">
                <a:solidFill>
                  <a:schemeClr val="tx1"/>
                </a:solidFill>
                <a:latin typeface="Comic Sans MS" panose="030F0702030302020204" pitchFamily="66" charset="0"/>
              </a:rPr>
              <a:t>All visitors and members must ensure they sign in /out when entering or leaving A</a:t>
            </a:r>
            <a:r>
              <a:rPr lang="en-GB" sz="10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rts </a:t>
            </a:r>
            <a:r>
              <a:rPr lang="en-GB" sz="10400" dirty="0">
                <a:solidFill>
                  <a:schemeClr val="tx1"/>
                </a:solidFill>
                <a:latin typeface="Comic Sans MS" panose="030F0702030302020204" pitchFamily="66" charset="0"/>
              </a:rPr>
              <a:t>4 W</a:t>
            </a:r>
            <a:r>
              <a:rPr lang="en-GB" sz="10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ellbeing</a:t>
            </a:r>
            <a:r>
              <a:rPr lang="en-GB" sz="10400" dirty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</a:p>
          <a:p>
            <a:endParaRPr lang="en-GB" sz="10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10400" dirty="0">
                <a:solidFill>
                  <a:schemeClr val="tx1"/>
                </a:solidFill>
                <a:latin typeface="Comic Sans MS" panose="030F0702030302020204" pitchFamily="66" charset="0"/>
              </a:rPr>
              <a:t>Fire alarms will be tested every Friday by trained staff.</a:t>
            </a:r>
          </a:p>
          <a:p>
            <a:pPr marL="0" indent="0">
              <a:buNone/>
            </a:pPr>
            <a:endParaRPr lang="en-GB" sz="10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10400" dirty="0">
                <a:solidFill>
                  <a:schemeClr val="tx1"/>
                </a:solidFill>
                <a:latin typeface="Comic Sans MS" panose="030F0702030302020204" pitchFamily="66" charset="0"/>
              </a:rPr>
              <a:t>All visitors and members must ensure they know who their fire wardens and first aiders are on the day of their visit.</a:t>
            </a:r>
          </a:p>
          <a:p>
            <a:endParaRPr lang="en-GB" sz="3200" dirty="0">
              <a:solidFill>
                <a:schemeClr val="tx1"/>
              </a:solidFill>
            </a:endParaRPr>
          </a:p>
          <a:p>
            <a:r>
              <a:rPr lang="en-GB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9468" y="59823"/>
            <a:ext cx="939587" cy="1814694"/>
          </a:xfrm>
          <a:prstGeom prst="rect">
            <a:avLst/>
          </a:prstGeom>
        </p:spPr>
      </p:pic>
      <p:pic>
        <p:nvPicPr>
          <p:cNvPr id="5" name="Picture 4" descr="Stocking your &lt;strong&gt;first aid&lt;/strong&gt; kit this week!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12487" y="34341"/>
            <a:ext cx="1416858" cy="173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00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>
                <a:solidFill>
                  <a:srgbClr val="00B050"/>
                </a:solidFill>
              </a:rPr>
              <a:t>Emergency Action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6048" y="1754557"/>
            <a:ext cx="7003801" cy="3041888"/>
          </a:xfrm>
        </p:spPr>
        <p:txBody>
          <a:bodyPr>
            <a:normAutofit fontScale="92500"/>
          </a:bodyPr>
          <a:lstStyle/>
          <a:p>
            <a:r>
              <a:rPr lang="en-GB" sz="26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Raise alarm, inform nearest member of staff.</a:t>
            </a:r>
            <a:endParaRPr lang="en-GB" sz="2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Press Break Glass.    </a:t>
            </a:r>
          </a:p>
          <a:p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Evacuate the </a:t>
            </a:r>
            <a:r>
              <a:rPr lang="en-GB" sz="26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building. </a:t>
            </a:r>
            <a:endParaRPr lang="en-GB" sz="2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Go to the assembly </a:t>
            </a:r>
            <a:r>
              <a:rPr lang="en-GB" sz="26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point, (</a:t>
            </a:r>
            <a:r>
              <a:rPr lang="en-GB" sz="26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playpark</a:t>
            </a:r>
            <a:r>
              <a:rPr lang="en-GB" sz="26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).</a:t>
            </a:r>
            <a:endParaRPr lang="en-GB" sz="2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No person shall re-enter the building until informed it is safe to do so by </a:t>
            </a:r>
            <a:r>
              <a:rPr lang="en-GB" sz="26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 fire warden.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997" y="554913"/>
            <a:ext cx="2896410" cy="5594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5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5856488" cy="1492132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00B050"/>
                </a:solidFill>
              </a:rPr>
              <a:t>Fire wardens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6927" y="1785488"/>
            <a:ext cx="9427824" cy="395860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sz="2600" b="1" dirty="0">
                <a:solidFill>
                  <a:schemeClr val="tx1"/>
                </a:solidFill>
                <a:latin typeface="Comic Sans MS" panose="030F0702030302020204" pitchFamily="66" charset="0"/>
              </a:rPr>
              <a:t>On the sounding of the fire alarm;-</a:t>
            </a:r>
            <a:endParaRPr lang="en-GB" sz="2600" dirty="0">
              <a:latin typeface="Comic Sans MS" panose="030F0702030302020204" pitchFamily="66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Fire Wardens will direct staff, members and visitors to the assembly point.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Call the fire brigade.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Trained Fire Wardens will sweep the building to ensure no person remains inside the building.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Fire wardens can fight small fires, but must be done in pairs.</a:t>
            </a:r>
          </a:p>
          <a:p>
            <a:pPr marL="457200" lvl="1" indent="0">
              <a:buNone/>
            </a:pPr>
            <a:endParaRPr lang="en-GB" sz="3000" dirty="0"/>
          </a:p>
          <a:p>
            <a:pPr lvl="1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 descr="&lt;strong&gt;Fire&lt;/strong&gt; Safety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09" t="3471" r="17452" b="10108"/>
          <a:stretch/>
        </p:blipFill>
        <p:spPr>
          <a:xfrm>
            <a:off x="10498617" y="104776"/>
            <a:ext cx="1305099" cy="21970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62" y="104776"/>
            <a:ext cx="1257470" cy="2428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67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&lt;strong&gt;Fire&lt;/strong&gt; Safety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09" t="3172" r="20836" b="12699"/>
          <a:stretch/>
        </p:blipFill>
        <p:spPr>
          <a:xfrm>
            <a:off x="9052559" y="1808018"/>
            <a:ext cx="2161310" cy="3836324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 rotWithShape="1">
          <a:blip r:embed="rId3"/>
          <a:srcRect l="4178" t="5523" r="3702" b="13695"/>
          <a:stretch/>
        </p:blipFill>
        <p:spPr>
          <a:xfrm>
            <a:off x="1542069" y="1921763"/>
            <a:ext cx="5787182" cy="3806176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462731" y="93443"/>
            <a:ext cx="4530745" cy="11978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 smtClean="0">
                <a:solidFill>
                  <a:srgbClr val="00B050"/>
                </a:solidFill>
              </a:rPr>
              <a:t>Fire wardens </a:t>
            </a:r>
            <a:endParaRPr lang="en-GB" sz="4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56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6769" y="1092660"/>
            <a:ext cx="25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Raylee Harrison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07167" y="3925552"/>
            <a:ext cx="1589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Fiona Hardy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33928" y="1087073"/>
            <a:ext cx="1899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Beverley Taylor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7508" y="1060465"/>
            <a:ext cx="1613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Julie Mooney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6769" y="3925553"/>
            <a:ext cx="1770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Joanne Elliott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1406769" y="176868"/>
            <a:ext cx="4239800" cy="8835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 smtClean="0">
                <a:solidFill>
                  <a:srgbClr val="00B050"/>
                </a:solidFill>
              </a:rPr>
              <a:t>Fire wardens </a:t>
            </a:r>
            <a:endParaRPr lang="en-GB" sz="4800" dirty="0">
              <a:solidFill>
                <a:schemeClr val="accent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769" y="1407473"/>
            <a:ext cx="2017395" cy="235952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949" y="1421210"/>
            <a:ext cx="1996452" cy="23405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0" y="1407471"/>
            <a:ext cx="2059354" cy="23595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769" y="4294885"/>
            <a:ext cx="2017395" cy="241071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995829" y="3925552"/>
            <a:ext cx="1975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Michelle Baker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401" y="4294884"/>
            <a:ext cx="2110148" cy="24107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949" y="4294884"/>
            <a:ext cx="1996452" cy="241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61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776" y="401190"/>
            <a:ext cx="3606116" cy="762592"/>
          </a:xfrm>
        </p:spPr>
        <p:txBody>
          <a:bodyPr>
            <a:normAutofit fontScale="90000"/>
          </a:bodyPr>
          <a:lstStyle/>
          <a:p>
            <a:r>
              <a:rPr lang="en-GB" sz="4800" dirty="0">
                <a:solidFill>
                  <a:srgbClr val="00B050"/>
                </a:solidFill>
              </a:rPr>
              <a:t>First </a:t>
            </a:r>
            <a:r>
              <a:rPr lang="en-GB" sz="4800" b="1" dirty="0" smtClean="0">
                <a:solidFill>
                  <a:srgbClr val="00B050"/>
                </a:solidFill>
              </a:rPr>
              <a:t>AIDERS</a:t>
            </a:r>
            <a:endParaRPr lang="en-GB" sz="48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6752" y="1629218"/>
            <a:ext cx="6306309" cy="3930227"/>
          </a:xfrm>
        </p:spPr>
        <p:txBody>
          <a:bodyPr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Arts 4 Wellbeing have trained first aiders on site.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If an incident occurs please ensure you inform a staff member who will ask for a first aider to attend.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First aiders must ensure first aid supplies are always stocked up.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Picture 3" descr="Stocking your &lt;strong&gt;first aid&lt;/strong&gt; kit this week!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46122" y="1038215"/>
            <a:ext cx="3815619" cy="468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47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tocking your &lt;strong&gt;first aid&lt;/strong&gt; kit this week!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52974" y="1045940"/>
            <a:ext cx="3674303" cy="45083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4492418" cy="1492132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00B050"/>
                </a:solidFill>
              </a:rPr>
              <a:t>First </a:t>
            </a:r>
            <a:r>
              <a:rPr lang="en-GB" sz="4800" dirty="0" smtClean="0">
                <a:solidFill>
                  <a:srgbClr val="00B050"/>
                </a:solidFill>
              </a:rPr>
              <a:t>Aiders responsibility </a:t>
            </a:r>
            <a:endParaRPr lang="en-GB" sz="48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2286001"/>
            <a:ext cx="5984274" cy="408505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n-GB" sz="1900" dirty="0">
                <a:solidFill>
                  <a:schemeClr val="tx1"/>
                </a:solidFill>
                <a:latin typeface="Comic Sans MS" panose="030F0702030302020204" pitchFamily="66" charset="0"/>
              </a:rPr>
              <a:t>Manage the incident and ensure the continuing safety of themselves, bystanders and the casualty</a:t>
            </a:r>
          </a:p>
          <a:p>
            <a:pPr>
              <a:lnSpc>
                <a:spcPct val="100000"/>
              </a:lnSpc>
            </a:pPr>
            <a:r>
              <a:rPr lang="en-GB" sz="1900" dirty="0">
                <a:solidFill>
                  <a:schemeClr val="tx1"/>
                </a:solidFill>
                <a:latin typeface="Comic Sans MS" panose="030F0702030302020204" pitchFamily="66" charset="0"/>
              </a:rPr>
              <a:t>Assess casualties and find out the nature &amp; cause of their injuries</a:t>
            </a:r>
          </a:p>
          <a:p>
            <a:pPr>
              <a:lnSpc>
                <a:spcPct val="100000"/>
              </a:lnSpc>
            </a:pPr>
            <a:r>
              <a:rPr lang="en-GB" sz="1900" dirty="0">
                <a:solidFill>
                  <a:schemeClr val="tx1"/>
                </a:solidFill>
                <a:latin typeface="Comic Sans MS" panose="030F0702030302020204" pitchFamily="66" charset="0"/>
              </a:rPr>
              <a:t>Arrange for further medical help or other emergency services to attend</a:t>
            </a:r>
          </a:p>
          <a:p>
            <a:pPr>
              <a:lnSpc>
                <a:spcPct val="100000"/>
              </a:lnSpc>
            </a:pPr>
            <a:r>
              <a:rPr lang="en-GB" sz="1900" dirty="0">
                <a:solidFill>
                  <a:schemeClr val="tx1"/>
                </a:solidFill>
                <a:latin typeface="Comic Sans MS" panose="030F0702030302020204" pitchFamily="66" charset="0"/>
              </a:rPr>
              <a:t>If trained, priorities casualties based upon medical need</a:t>
            </a:r>
          </a:p>
          <a:p>
            <a:pPr>
              <a:lnSpc>
                <a:spcPct val="100000"/>
              </a:lnSpc>
            </a:pPr>
            <a:r>
              <a:rPr lang="en-GB" sz="1900" dirty="0">
                <a:solidFill>
                  <a:schemeClr val="tx1"/>
                </a:solidFill>
                <a:latin typeface="Comic Sans MS" panose="030F0702030302020204" pitchFamily="66" charset="0"/>
              </a:rPr>
              <a:t>Provide appropriate first aid treatment as trained</a:t>
            </a:r>
          </a:p>
          <a:p>
            <a:pPr>
              <a:lnSpc>
                <a:spcPct val="100000"/>
              </a:lnSpc>
            </a:pPr>
            <a:r>
              <a:rPr lang="en-GB" sz="1900" dirty="0">
                <a:solidFill>
                  <a:schemeClr val="tx1"/>
                </a:solidFill>
                <a:latin typeface="Comic Sans MS" panose="030F0702030302020204" pitchFamily="66" charset="0"/>
              </a:rPr>
              <a:t>If able, make notes/observations of casualties</a:t>
            </a:r>
          </a:p>
          <a:p>
            <a:pPr>
              <a:lnSpc>
                <a:spcPct val="100000"/>
              </a:lnSpc>
            </a:pPr>
            <a:r>
              <a:rPr lang="en-GB" sz="1900" dirty="0">
                <a:solidFill>
                  <a:schemeClr val="tx1"/>
                </a:solidFill>
                <a:latin typeface="Comic Sans MS" panose="030F0702030302020204" pitchFamily="66" charset="0"/>
              </a:rPr>
              <a:t>Provide a handover when further medical help arrives</a:t>
            </a:r>
          </a:p>
          <a:p>
            <a:pPr>
              <a:lnSpc>
                <a:spcPct val="100000"/>
              </a:lnSpc>
            </a:pPr>
            <a:r>
              <a:rPr lang="en-GB" sz="1900" dirty="0">
                <a:solidFill>
                  <a:schemeClr val="tx1"/>
                </a:solidFill>
                <a:latin typeface="Comic Sans MS" panose="030F0702030302020204" pitchFamily="66" charset="0"/>
              </a:rPr>
              <a:t>Fill out any paperwork as required</a:t>
            </a:r>
          </a:p>
          <a:p>
            <a:pPr>
              <a:lnSpc>
                <a:spcPct val="100000"/>
              </a:lnSpc>
            </a:pPr>
            <a:endParaRPr lang="en-GB" sz="19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58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6769" y="1081177"/>
            <a:ext cx="25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Raylee Harrison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66819" y="1081177"/>
            <a:ext cx="25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Beverley Taylor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93845" y="1066164"/>
            <a:ext cx="25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Julie </a:t>
            </a:r>
            <a:r>
              <a:rPr lang="en-GB" dirty="0">
                <a:latin typeface="Comic Sans MS" panose="030F0702030302020204" pitchFamily="66" charset="0"/>
              </a:rPr>
              <a:t>M</a:t>
            </a:r>
            <a:r>
              <a:rPr lang="en-GB" dirty="0" smtClean="0">
                <a:latin typeface="Comic Sans MS" panose="030F0702030302020204" pitchFamily="66" charset="0"/>
              </a:rPr>
              <a:t>ooney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6769" y="3930701"/>
            <a:ext cx="25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Joanne Elliott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01661" y="3930701"/>
            <a:ext cx="25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Fiona Hardy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1090575" y="476004"/>
            <a:ext cx="6340519" cy="1638469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00B050"/>
                </a:solidFill>
              </a:rPr>
              <a:t>First AIDERS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33845" y="3930700"/>
            <a:ext cx="2085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Michelle Baker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925563" y="1066164"/>
            <a:ext cx="1730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Allison Tate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348" y="1403337"/>
            <a:ext cx="2165952" cy="25151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769" y="1391106"/>
            <a:ext cx="2209990" cy="253959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232" y="1391106"/>
            <a:ext cx="2303114" cy="253959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72486" y="1391106"/>
            <a:ext cx="2178571" cy="25395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232" y="4312262"/>
            <a:ext cx="2303114" cy="246796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348" y="4300033"/>
            <a:ext cx="2172948" cy="24817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769" y="4300032"/>
            <a:ext cx="2209990" cy="2480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56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575" y="476004"/>
            <a:ext cx="5526356" cy="546461"/>
          </a:xfrm>
        </p:spPr>
        <p:txBody>
          <a:bodyPr>
            <a:normAutofit fontScale="90000"/>
          </a:bodyPr>
          <a:lstStyle/>
          <a:p>
            <a:r>
              <a:rPr lang="en-GB" sz="4800" dirty="0" smtClean="0">
                <a:solidFill>
                  <a:srgbClr val="00B050"/>
                </a:solidFill>
              </a:rPr>
              <a:t>Mental Health First </a:t>
            </a:r>
            <a:r>
              <a:rPr lang="en-GB" sz="4800" dirty="0">
                <a:solidFill>
                  <a:srgbClr val="00B050"/>
                </a:solidFill>
              </a:rPr>
              <a:t>AIDERS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2443140"/>
            <a:ext cx="6306309" cy="3930227"/>
          </a:xfrm>
        </p:spPr>
        <p:txBody>
          <a:bodyPr>
            <a:normAutofit/>
          </a:bodyPr>
          <a:lstStyle/>
          <a:p>
            <a:pPr lvl="1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Arts 4 Wellbeing have trained </a:t>
            </a:r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mental health first </a:t>
            </a: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aiders on site.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 point of contact for an employee or member who is experiencing a mental health issue or emotional distress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chemeClr val="tx1"/>
                </a:solidFill>
              </a:rPr>
              <a:t>Supporting the person to get appropriate help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5" name="Picture 2" descr="https://pharmacycomplete.org/wp-content/uploads/2019/11/MHFA_badg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799" y="190500"/>
            <a:ext cx="4492625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046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5984274" cy="1492132"/>
          </a:xfrm>
        </p:spPr>
        <p:txBody>
          <a:bodyPr>
            <a:normAutofit fontScale="90000"/>
          </a:bodyPr>
          <a:lstStyle/>
          <a:p>
            <a:r>
              <a:rPr lang="en-GB" sz="4800" dirty="0" smtClean="0">
                <a:solidFill>
                  <a:srgbClr val="00B050"/>
                </a:solidFill>
              </a:rPr>
              <a:t>Mental Health First </a:t>
            </a:r>
            <a:r>
              <a:rPr lang="en-GB" sz="4800" dirty="0">
                <a:solidFill>
                  <a:srgbClr val="00B050"/>
                </a:solidFill>
              </a:rPr>
              <a:t>Aiders responsibility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1678" y="2286001"/>
            <a:ext cx="5984274" cy="408505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900" dirty="0">
                <a:solidFill>
                  <a:schemeClr val="tx1"/>
                </a:solidFill>
                <a:latin typeface="Comic Sans MS" panose="030F0702030302020204" pitchFamily="66" charset="0"/>
              </a:rPr>
              <a:t>Manage the incident and ensure the continuing safety of themselves, bystanders and the </a:t>
            </a: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casualty.</a:t>
            </a:r>
            <a:endParaRPr lang="en-GB" sz="19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lnSpc>
                <a:spcPct val="100000"/>
              </a:lnSpc>
            </a:pP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Maintain confidentiality(unless someone’s physical safety or life is at risk.</a:t>
            </a:r>
          </a:p>
          <a:p>
            <a:pPr>
              <a:lnSpc>
                <a:spcPct val="100000"/>
              </a:lnSpc>
            </a:pP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Spot early signs of mental ill-health.</a:t>
            </a:r>
          </a:p>
          <a:p>
            <a:pPr>
              <a:lnSpc>
                <a:spcPct val="100000"/>
              </a:lnSpc>
            </a:pP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Assess the risk of self-harm or suicide.</a:t>
            </a:r>
          </a:p>
          <a:p>
            <a:pPr>
              <a:lnSpc>
                <a:spcPct val="100000"/>
              </a:lnSpc>
            </a:pP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Listen to what people are saying without judgement.</a:t>
            </a:r>
          </a:p>
          <a:p>
            <a:pPr>
              <a:lnSpc>
                <a:spcPct val="100000"/>
              </a:lnSpc>
            </a:pP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Know when to contact the emergency services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9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(if it’s required).</a:t>
            </a:r>
            <a:endParaRPr lang="en-GB" sz="1900" dirty="0">
              <a:solidFill>
                <a:schemeClr val="tx1"/>
              </a:solidFill>
            </a:endParaRPr>
          </a:p>
        </p:txBody>
      </p:sp>
      <p:pic>
        <p:nvPicPr>
          <p:cNvPr id="5" name="Picture 2" descr="https://pharmacycomplete.org/wp-content/uploads/2019/11/MHFA_badg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799" y="190500"/>
            <a:ext cx="4492625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82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6769" y="1081177"/>
            <a:ext cx="25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Raylee Harrison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66819" y="1081177"/>
            <a:ext cx="25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Beverley Taylor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6769" y="3930701"/>
            <a:ext cx="25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Joanne Elliott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1250348" y="338510"/>
            <a:ext cx="8169803" cy="927333"/>
          </a:xfrm>
        </p:spPr>
        <p:txBody>
          <a:bodyPr>
            <a:normAutofit/>
          </a:bodyPr>
          <a:lstStyle/>
          <a:p>
            <a:r>
              <a:rPr lang="en-GB" sz="4800" dirty="0" smtClean="0">
                <a:solidFill>
                  <a:srgbClr val="00B050"/>
                </a:solidFill>
              </a:rPr>
              <a:t>Mental Health First </a:t>
            </a:r>
            <a:r>
              <a:rPr lang="en-GB" sz="4800" dirty="0">
                <a:solidFill>
                  <a:srgbClr val="00B050"/>
                </a:solidFill>
              </a:rPr>
              <a:t>AIDERS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33845" y="3930700"/>
            <a:ext cx="2085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Michelle Baker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348" y="1403337"/>
            <a:ext cx="2165952" cy="25151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232" y="1420808"/>
            <a:ext cx="2303114" cy="25395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0232" y="4312262"/>
            <a:ext cx="2303114" cy="246796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348" y="4300033"/>
            <a:ext cx="2172948" cy="2481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778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3534" y="382385"/>
            <a:ext cx="10166465" cy="847899"/>
          </a:xfrm>
        </p:spPr>
        <p:txBody>
          <a:bodyPr/>
          <a:lstStyle/>
          <a:p>
            <a:r>
              <a:rPr lang="en-GB" sz="5400" dirty="0" smtClean="0">
                <a:solidFill>
                  <a:srgbClr val="00B050"/>
                </a:solidFill>
              </a:rPr>
              <a:t>health advocates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013897" y="1460677"/>
            <a:ext cx="626012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The Better Health at Work Award is a recognised award that helps our organisation to move forward in a structured and supported way, promoting health at work and encouraging a healthy workforce. 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Health Advocates are passionate about health and wellbeing at work.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Arts 4 Wellbeing promote healthy lifestyles and consider the health of their employees and service users.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59555" y="2750845"/>
            <a:ext cx="21570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Beverley Taylor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90339" y="2749752"/>
            <a:ext cx="18469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Michelle Baker </a:t>
            </a:r>
            <a:endParaRPr lang="en-GB" dirty="0"/>
          </a:p>
        </p:txBody>
      </p:sp>
      <p:pic>
        <p:nvPicPr>
          <p:cNvPr id="10" name="Picture 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948" y="5915682"/>
            <a:ext cx="2770674" cy="85245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901938" y="5630555"/>
            <a:ext cx="1770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Joanne Elliott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0339" y="151992"/>
            <a:ext cx="1773052" cy="25977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9555" y="151992"/>
            <a:ext cx="1892681" cy="25988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59552" y="3119084"/>
            <a:ext cx="1892681" cy="242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31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Custom 9">
      <a:dk1>
        <a:sysClr val="windowText" lastClr="000000"/>
      </a:dk1>
      <a:lt1>
        <a:sysClr val="window" lastClr="FFFFFF"/>
      </a:lt1>
      <a:dk2>
        <a:srgbClr val="171312"/>
      </a:dk2>
      <a:lt2>
        <a:srgbClr val="F7F0DF"/>
      </a:lt2>
      <a:accent1>
        <a:srgbClr val="FFFFFF"/>
      </a:accent1>
      <a:accent2>
        <a:srgbClr val="326267"/>
      </a:accent2>
      <a:accent3>
        <a:srgbClr val="C5C34A"/>
      </a:accent3>
      <a:accent4>
        <a:srgbClr val="BF6546"/>
      </a:accent4>
      <a:accent5>
        <a:srgbClr val="81B5A8"/>
      </a:accent5>
      <a:accent6>
        <a:srgbClr val="636455"/>
      </a:accent6>
      <a:hlink>
        <a:srgbClr val="81B5A8"/>
      </a:hlink>
      <a:folHlink>
        <a:srgbClr val="936888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rosted Glass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774</TotalTime>
  <Words>513</Words>
  <Application>Microsoft Office PowerPoint</Application>
  <PresentationFormat>Widescreen</PresentationFormat>
  <Paragraphs>76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Albertus</vt:lpstr>
      <vt:lpstr>Arial</vt:lpstr>
      <vt:lpstr>Bradley Hand ITC</vt:lpstr>
      <vt:lpstr>Comic Sans MS</vt:lpstr>
      <vt:lpstr>Gill Sans MT</vt:lpstr>
      <vt:lpstr>Impact</vt:lpstr>
      <vt:lpstr>Badge</vt:lpstr>
      <vt:lpstr>Arts 4 Wellbeing HEALTH &amp; Safety Induction  </vt:lpstr>
      <vt:lpstr>Visitors / MEMBERS</vt:lpstr>
      <vt:lpstr>Emergency Action</vt:lpstr>
      <vt:lpstr>Fire wardens </vt:lpstr>
      <vt:lpstr>PowerPoint Presentation</vt:lpstr>
      <vt:lpstr>PowerPoint Presentation</vt:lpstr>
      <vt:lpstr>First AIDERS</vt:lpstr>
      <vt:lpstr>First Aiders responsibility </vt:lpstr>
      <vt:lpstr>First AIDERS</vt:lpstr>
      <vt:lpstr>Mental Health First AIDERS</vt:lpstr>
      <vt:lpstr>Mental Health First Aiders responsibility </vt:lpstr>
      <vt:lpstr>Mental Health First AIDERS</vt:lpstr>
      <vt:lpstr>health advocates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HSE GOAL</dc:title>
  <dc:creator>Helen Frampton</dc:creator>
  <cp:lastModifiedBy>Raylee</cp:lastModifiedBy>
  <cp:revision>42</cp:revision>
  <cp:lastPrinted>2020-10-27T14:05:58Z</cp:lastPrinted>
  <dcterms:created xsi:type="dcterms:W3CDTF">2017-10-06T09:57:41Z</dcterms:created>
  <dcterms:modified xsi:type="dcterms:W3CDTF">2022-01-15T12:03:13Z</dcterms:modified>
</cp:coreProperties>
</file>